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301" r:id="rId2"/>
    <p:sldId id="480" r:id="rId3"/>
    <p:sldId id="473" r:id="rId4"/>
    <p:sldId id="497" r:id="rId5"/>
    <p:sldId id="523" r:id="rId6"/>
    <p:sldId id="522" r:id="rId7"/>
    <p:sldId id="474" r:id="rId8"/>
    <p:sldId id="524" r:id="rId9"/>
    <p:sldId id="437" r:id="rId10"/>
    <p:sldId id="526" r:id="rId11"/>
    <p:sldId id="528" r:id="rId12"/>
    <p:sldId id="525" r:id="rId13"/>
    <p:sldId id="529" r:id="rId14"/>
    <p:sldId id="530" r:id="rId15"/>
    <p:sldId id="531" r:id="rId16"/>
    <p:sldId id="532" r:id="rId17"/>
    <p:sldId id="533" r:id="rId18"/>
    <p:sldId id="534" r:id="rId19"/>
    <p:sldId id="46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ABC"/>
    <a:srgbClr val="FDDFFC"/>
    <a:srgbClr val="FAD9C2"/>
    <a:srgbClr val="DFDBFD"/>
    <a:srgbClr val="E9BDFF"/>
    <a:srgbClr val="FBB3F8"/>
    <a:srgbClr val="DBB2CB"/>
    <a:srgbClr val="17A810"/>
    <a:srgbClr val="3A1953"/>
    <a:srgbClr val="9F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98A49-CBEC-4F31-9B72-276DEEC42B7F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D8B50-956B-4B2D-8BCF-8AA324BF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7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77692" y="294352"/>
            <a:ext cx="3733714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6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1F0AB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</a:t>
            </a:r>
          </a:p>
        </p:txBody>
      </p:sp>
      <p:sp>
        <p:nvSpPr>
          <p:cNvPr id="5" name="Rectangle 4"/>
          <p:cNvSpPr/>
          <p:nvPr/>
        </p:nvSpPr>
        <p:spPr>
          <a:xfrm rot="425313">
            <a:off x="692802" y="1876057"/>
            <a:ext cx="10890915" cy="3371554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/>
          <a:scene3d>
            <a:camera prst="isometricRightUp"/>
            <a:lightRig rig="threePt" dir="t">
              <a:rot lat="0" lon="0" rev="0"/>
            </a:lightRig>
          </a:scene3d>
          <a:sp3d extrusionH="38100" prstMaterial="clear">
            <a:bevelT w="260350" h="50800"/>
            <a:bevelB prst="softRound"/>
          </a:sp3d>
        </p:spPr>
        <p:txBody>
          <a:bodyPr wrap="square" lIns="91440" tIns="45720" rIns="91440" bIns="45720">
            <a:prstTxWarp prst="textDoubleWave1">
              <a:avLst/>
            </a:prstTxWarp>
            <a:spAutoFit/>
            <a:scene3d>
              <a:camera prst="isometricRightUp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6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PHẤN ĐẤU HOÀN THIỆN BẢN THÂN</a:t>
            </a:r>
          </a:p>
        </p:txBody>
      </p:sp>
    </p:spTree>
    <p:extLst>
      <p:ext uri="{BB962C8B-B14F-4D97-AF65-F5344CB8AC3E}">
        <p14:creationId xmlns:p14="http://schemas.microsoft.com/office/powerpoint/2010/main" val="1476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8" y="946969"/>
            <a:ext cx="5650815" cy="492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81" y="1806777"/>
            <a:ext cx="5801879" cy="492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8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5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25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8037" y="1307564"/>
            <a:ext cx="4714364" cy="92676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28" y="1428620"/>
            <a:ext cx="4167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54464" y="3129874"/>
            <a:ext cx="3728904" cy="711255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10198" y="3250589"/>
            <a:ext cx="4594871" cy="334127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3330" y="3721792"/>
            <a:ext cx="4088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Nixie One"/>
              </a:rPr>
              <a:t>Đề xuất các cách giúp mỗi cá nhân tuân thủ quy định của nhà trường và cộng đồng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09596" y="3090026"/>
            <a:ext cx="3618104" cy="711255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60083" y="3236402"/>
            <a:ext cx="4706780" cy="3355466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7998" y="3521123"/>
            <a:ext cx="4706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Nixie One"/>
              </a:rPr>
              <a:t>Em hãy xác định nguyên nhân của việc tuân thủ hoặc chưa tuân thủ quy định chung của nhà trường và cộng đồng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cxnSp>
        <p:nvCxnSpPr>
          <p:cNvPr id="18" name="Straight Arrow Connector 17"/>
          <p:cNvCxnSpPr>
            <a:stCxn id="10" idx="2"/>
            <a:endCxn id="12" idx="0"/>
          </p:cNvCxnSpPr>
          <p:nvPr/>
        </p:nvCxnSpPr>
        <p:spPr>
          <a:xfrm>
            <a:off x="6555219" y="2234328"/>
            <a:ext cx="2563697" cy="895546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  <a:endCxn id="15" idx="0"/>
          </p:cNvCxnSpPr>
          <p:nvPr/>
        </p:nvCxnSpPr>
        <p:spPr>
          <a:xfrm flipH="1">
            <a:off x="3918648" y="2234328"/>
            <a:ext cx="2636571" cy="85569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82" y="981006"/>
            <a:ext cx="2295684" cy="172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http://thquangtrung.hoankiem.edu.vn/upload/29321/fck/files/5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91" y="1025830"/>
            <a:ext cx="2567197" cy="18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" y="816766"/>
            <a:ext cx="11441372" cy="1150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378747" y="823303"/>
            <a:ext cx="9771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của việc tuân thủ quy định chung của nhà trường và cộng đồng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2212" y="2418005"/>
            <a:ext cx="5517360" cy="1430667"/>
            <a:chOff x="2899644" y="1733689"/>
            <a:chExt cx="8397619" cy="958491"/>
          </a:xfrm>
        </p:grpSpPr>
        <p:grpSp>
          <p:nvGrpSpPr>
            <p:cNvPr id="16" name="Group 15"/>
            <p:cNvGrpSpPr/>
            <p:nvPr/>
          </p:nvGrpSpPr>
          <p:grpSpPr>
            <a:xfrm>
              <a:off x="2899644" y="1733689"/>
              <a:ext cx="8397619" cy="958491"/>
              <a:chOff x="1273215" y="1250066"/>
              <a:chExt cx="10608198" cy="1145894"/>
            </a:xfrm>
            <a:solidFill>
              <a:srgbClr val="C5E0B4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Diamond 1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05741" y="1850448"/>
              <a:ext cx="7556573" cy="639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Mong muốn xây dựng hình ảnh tích cực về bản thân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6264482" y="2418007"/>
            <a:ext cx="5739149" cy="1430669"/>
            <a:chOff x="2899644" y="2832492"/>
            <a:chExt cx="8397619" cy="958491"/>
          </a:xfrm>
        </p:grpSpPr>
        <p:grpSp>
          <p:nvGrpSpPr>
            <p:cNvPr id="21" name="Group 20"/>
            <p:cNvGrpSpPr/>
            <p:nvPr/>
          </p:nvGrpSpPr>
          <p:grpSpPr>
            <a:xfrm>
              <a:off x="2899644" y="2832492"/>
              <a:ext cx="8397619" cy="958491"/>
              <a:chOff x="1273215" y="1250066"/>
              <a:chExt cx="10608198" cy="114589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Diamond 2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84918" y="3113893"/>
              <a:ext cx="7605709" cy="350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Sợ bị phê bình, nhắc nhở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2213" y="4530997"/>
            <a:ext cx="5517360" cy="1430665"/>
            <a:chOff x="2899644" y="3931295"/>
            <a:chExt cx="8397619" cy="958491"/>
          </a:xfrm>
        </p:grpSpPr>
        <p:grpSp>
          <p:nvGrpSpPr>
            <p:cNvPr id="26" name="Group 25"/>
            <p:cNvGrpSpPr/>
            <p:nvPr/>
          </p:nvGrpSpPr>
          <p:grpSpPr>
            <a:xfrm>
              <a:off x="2899644" y="3931295"/>
              <a:ext cx="8397619" cy="958491"/>
              <a:chOff x="1273215" y="1250066"/>
              <a:chExt cx="10608198" cy="114589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8" name="Rectangle 2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124100" y="4097659"/>
              <a:ext cx="7413576" cy="63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Muốn thể hiện nếp sống văn minh, thanh lịch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6264482" y="4558441"/>
            <a:ext cx="5739149" cy="1430667"/>
            <a:chOff x="2899644" y="5029794"/>
            <a:chExt cx="8397619" cy="958491"/>
          </a:xfrm>
        </p:grpSpPr>
        <p:grpSp>
          <p:nvGrpSpPr>
            <p:cNvPr id="31" name="Group 30"/>
            <p:cNvGrpSpPr/>
            <p:nvPr/>
          </p:nvGrpSpPr>
          <p:grpSpPr>
            <a:xfrm>
              <a:off x="2899644" y="5029794"/>
              <a:ext cx="8397619" cy="958491"/>
              <a:chOff x="1273215" y="1250066"/>
              <a:chExt cx="10608198" cy="114589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3" name="Rectangle 3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Diamond 3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224709" y="5189528"/>
              <a:ext cx="7605710" cy="639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Bản thân tuân thủ và tiếp nhận những điều tích cực để phát huy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4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" y="816766"/>
            <a:ext cx="11441372" cy="1150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378747" y="823303"/>
            <a:ext cx="9771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của việc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 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tuân thủ quy định chung của nhà trường và cộng đồng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2212" y="2418004"/>
            <a:ext cx="5517360" cy="1430667"/>
            <a:chOff x="2899644" y="1733689"/>
            <a:chExt cx="8397619" cy="958491"/>
          </a:xfrm>
          <a:solidFill>
            <a:schemeClr val="bg2"/>
          </a:solidFill>
        </p:grpSpPr>
        <p:grpSp>
          <p:nvGrpSpPr>
            <p:cNvPr id="16" name="Group 15"/>
            <p:cNvGrpSpPr/>
            <p:nvPr/>
          </p:nvGrpSpPr>
          <p:grpSpPr>
            <a:xfrm>
              <a:off x="2899644" y="1733689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Diamond 1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05741" y="1850448"/>
              <a:ext cx="7556573" cy="6392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Chưa hoàn toàn kiểm soát được cảm xúc của bản thân.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6264482" y="2418007"/>
            <a:ext cx="5739149" cy="1430669"/>
            <a:chOff x="2899644" y="2832492"/>
            <a:chExt cx="8397619" cy="958491"/>
          </a:xfrm>
          <a:solidFill>
            <a:schemeClr val="bg2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2899644" y="2832492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23" name="Rectangle 2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Diamond 2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84918" y="3113893"/>
              <a:ext cx="7605709" cy="35053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Muốn làm mình “khác biệt"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2213" y="4530992"/>
            <a:ext cx="5517360" cy="1510485"/>
            <a:chOff x="2899644" y="3931295"/>
            <a:chExt cx="8397619" cy="1011968"/>
          </a:xfrm>
          <a:solidFill>
            <a:schemeClr val="bg2"/>
          </a:solidFill>
        </p:grpSpPr>
        <p:grpSp>
          <p:nvGrpSpPr>
            <p:cNvPr id="26" name="Group 25"/>
            <p:cNvGrpSpPr/>
            <p:nvPr/>
          </p:nvGrpSpPr>
          <p:grpSpPr>
            <a:xfrm>
              <a:off x="2899644" y="3931295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28" name="Rectangle 2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124100" y="4015369"/>
              <a:ext cx="7413576" cy="927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Suy nghĩ và nhìn nhận sự việc xung quanh một cách thiếu tích cực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6264482" y="4558441"/>
            <a:ext cx="5739149" cy="1430667"/>
            <a:chOff x="2899644" y="5029794"/>
            <a:chExt cx="8397619" cy="958491"/>
          </a:xfrm>
          <a:solidFill>
            <a:schemeClr val="bg2"/>
          </a:solidFill>
        </p:grpSpPr>
        <p:grpSp>
          <p:nvGrpSpPr>
            <p:cNvPr id="31" name="Group 30"/>
            <p:cNvGrpSpPr/>
            <p:nvPr/>
          </p:nvGrpSpPr>
          <p:grpSpPr>
            <a:xfrm>
              <a:off x="2899644" y="5029794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33" name="Rectangle 3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Diamond 3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224709" y="5189528"/>
              <a:ext cx="7605710" cy="6392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Chưa biết đầy đủ thông tin về các quy định ở nơi mình đến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1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" y="816766"/>
            <a:ext cx="11441372" cy="1150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378747" y="823303"/>
            <a:ext cx="9771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giúp mỗi cá nhân tuân thủ quy định của nhà trường và cộng đồng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2212" y="2418004"/>
            <a:ext cx="5517360" cy="1430667"/>
            <a:chOff x="2899644" y="1733689"/>
            <a:chExt cx="8397619" cy="958491"/>
          </a:xfrm>
          <a:solidFill>
            <a:srgbClr val="FDDFFC"/>
          </a:solidFill>
        </p:grpSpPr>
        <p:grpSp>
          <p:nvGrpSpPr>
            <p:cNvPr id="16" name="Group 15"/>
            <p:cNvGrpSpPr/>
            <p:nvPr/>
          </p:nvGrpSpPr>
          <p:grpSpPr>
            <a:xfrm>
              <a:off x="2899644" y="1733689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Diamond 1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05741" y="1850448"/>
              <a:ext cx="7556573" cy="6392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Tự nâng cao ý thức, lòng tự trọng của bản</a:t>
              </a: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thân</a:t>
              </a:r>
              <a:endParaRPr lang="vi-VN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6264482" y="2418007"/>
            <a:ext cx="5739149" cy="1430669"/>
            <a:chOff x="2899644" y="2832492"/>
            <a:chExt cx="8397619" cy="958491"/>
          </a:xfrm>
          <a:solidFill>
            <a:srgbClr val="FDDFFC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2899644" y="2832492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23" name="Rectangle 2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Diamond 2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84918" y="2976741"/>
              <a:ext cx="7605709" cy="6392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Noi gương những người sống kỉ luật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2213" y="4530992"/>
            <a:ext cx="5517360" cy="1430664"/>
            <a:chOff x="2899644" y="3931295"/>
            <a:chExt cx="8397619" cy="958491"/>
          </a:xfrm>
          <a:solidFill>
            <a:srgbClr val="FDDFFC"/>
          </a:solidFill>
        </p:grpSpPr>
        <p:grpSp>
          <p:nvGrpSpPr>
            <p:cNvPr id="26" name="Group 25"/>
            <p:cNvGrpSpPr/>
            <p:nvPr/>
          </p:nvGrpSpPr>
          <p:grpSpPr>
            <a:xfrm>
              <a:off x="2899644" y="3931295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28" name="Rectangle 2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124100" y="4015369"/>
              <a:ext cx="7413576" cy="639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Xây dựng nhóm bạn cùng rèn luyện tính kỉ luật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6264482" y="4558433"/>
            <a:ext cx="5739149" cy="1432351"/>
            <a:chOff x="2899644" y="5029794"/>
            <a:chExt cx="8397619" cy="959620"/>
          </a:xfrm>
          <a:solidFill>
            <a:srgbClr val="FDDFFC"/>
          </a:solidFill>
        </p:grpSpPr>
        <p:grpSp>
          <p:nvGrpSpPr>
            <p:cNvPr id="31" name="Group 30"/>
            <p:cNvGrpSpPr/>
            <p:nvPr/>
          </p:nvGrpSpPr>
          <p:grpSpPr>
            <a:xfrm>
              <a:off x="2899644" y="5029794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33" name="Rectangle 3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Diamond 3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224709" y="5061521"/>
              <a:ext cx="7605710" cy="9278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Tham gia tích cực các hoạt động cộng đồng để rèn luyện kĩ năng sống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14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8"/>
          <a:stretch/>
        </p:blipFill>
        <p:spPr>
          <a:xfrm>
            <a:off x="585820" y="3322412"/>
            <a:ext cx="3449153" cy="23146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80176" y="1596571"/>
            <a:ext cx="3254797" cy="1683373"/>
          </a:xfrm>
          <a:prstGeom prst="roundRect">
            <a:avLst>
              <a:gd name="adj" fmla="val 30702"/>
            </a:avLst>
          </a:prstGeom>
          <a:solidFill>
            <a:srgbClr val="00B0F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12285" y="1509302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5842" y="1753564"/>
            <a:ext cx="68875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em phấn đấu tuân thủ nội quy, quy định, em thường gặp phải những khó khăn và thuận lợi gì?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57854" y="1008033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Câu hỏi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87728" y="4172674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1285" y="4567930"/>
            <a:ext cx="68875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có thể khắc phục những khó khăn đó bằng cách nào?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33297" y="3671405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Câu hỏi 2</a:t>
            </a:r>
          </a:p>
        </p:txBody>
      </p:sp>
    </p:spTree>
    <p:extLst>
      <p:ext uri="{BB962C8B-B14F-4D97-AF65-F5344CB8AC3E}">
        <p14:creationId xmlns:p14="http://schemas.microsoft.com/office/powerpoint/2010/main" val="41524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81" y="850525"/>
            <a:ext cx="10931791" cy="1297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633928" y="898263"/>
            <a:ext cx="9368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thuận lợi có được khi em phấn đấu tuân thủ nội quy, quy định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86889" y="2197492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 thân mong muốn đạt kết quả cao trong học tập và rèn luyện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3342" y="2197492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 thầy cô, bố mẹ quan tâm, sát sao nhắc nhở, động viên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3341" y="3264090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những người bạn tốt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23340" y="4358390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 thân luôn hướng đến những điều tích cực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23339" y="5468407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 định mục tiêu và nghiêm khắc với bản thân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14" y="3264090"/>
            <a:ext cx="3913269" cy="309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9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81" y="850525"/>
            <a:ext cx="10931791" cy="1297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633928" y="898263"/>
            <a:ext cx="9368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khó khăn có thể gặp phải khi em phấn đấu tuân thủ nội quy, quy định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3342" y="2197492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 thực sự cố gắng để tuân thủ nội quy, quy định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3341" y="3264090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 kiểm soát tốt hành động và cảm xúc của bản thân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23340" y="4358390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xác định được mục tiêu để phấn đấu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23339" y="5468407"/>
            <a:ext cx="4772321" cy="9141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 động lực, sự khích lệ, động viên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58" y="2374710"/>
            <a:ext cx="5241094" cy="355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8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7" y="850526"/>
            <a:ext cx="11331445" cy="937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119117" y="939207"/>
            <a:ext cx="9883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vượt qua khó khăn để tuân thủ nội quy, quy định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3342" y="2197492"/>
            <a:ext cx="4772321" cy="9141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 tự nhắc nhở bản thân cố gắng và tích cự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3341" y="3264090"/>
            <a:ext cx="4772321" cy="9141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tìm đến những người bạn tốt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23340" y="4358390"/>
            <a:ext cx="4772321" cy="9141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hiểu, nắm rõ các quy định ở lớp, trường và cộng đồng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23339" y="5468407"/>
            <a:ext cx="4772321" cy="9141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 tin và tự trọng với chính mình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34" y="2120862"/>
            <a:ext cx="3595297" cy="426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2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4020" y="2221637"/>
            <a:ext cx="10270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54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Bài học đến đây là kết thúc</a:t>
            </a:r>
          </a:p>
          <a:p>
            <a:pPr lvl="0" algn="ctr"/>
            <a:r>
              <a:rPr lang="en-US" sz="54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Nixie One"/>
                <a:cs typeface="Times New Roman" pitchFamily="18" charset="0"/>
                <a:sym typeface="Nixie One"/>
              </a:rPr>
              <a:t>Chúc các em chăm ngoan học giỏi</a:t>
            </a:r>
            <a:endParaRPr lang="en-US" sz="5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2004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MỞ ĐẦU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 THAY NGUYEN NGOC K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582" y="937430"/>
            <a:ext cx="10112991" cy="56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4375" y="667660"/>
            <a:ext cx="812496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Nixie One"/>
              </a:rPr>
              <a:t>NHIỆM VỤ 1</a:t>
            </a:r>
          </a:p>
          <a:p>
            <a:pPr algn="ctr"/>
            <a:endParaRPr lang="en-US" sz="5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Nixie One"/>
            </a:endParaRPr>
          </a:p>
          <a:p>
            <a:pPr algn="ctr"/>
            <a:r>
              <a:rPr lang="vi-VN" sz="5000" b="1">
                <a:solidFill>
                  <a:srgbClr val="C00000"/>
                </a:solidFill>
                <a:latin typeface="Times New Roman" pitchFamily="18" charset="0"/>
                <a:ea typeface="Nixie One"/>
                <a:cs typeface="Times New Roman" pitchFamily="18" charset="0"/>
                <a:sym typeface="Nixie One"/>
              </a:rPr>
              <a:t>TÌM HIỂU NỘI DUNG VÀ CÁCH PHẤN ĐẤU HOÀN THIỆN BẢN THÂN</a:t>
            </a:r>
            <a:endParaRPr lang="vi-VN" sz="5000" b="1" dirty="0">
              <a:solidFill>
                <a:srgbClr val="C0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30424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3220872"/>
            <a:ext cx="3421998" cy="363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5">
            <a:extLst>
              <a:ext uri="{FF2B5EF4-FFF2-40B4-BE49-F238E27FC236}">
                <a16:creationId xmlns:a16="http://schemas.microsoft.com/office/drawing/2014/main" id="{5BE95668-11B8-4B85-A70B-D8E27EE7CA2B}"/>
              </a:ext>
            </a:extLst>
          </p:cNvPr>
          <p:cNvSpPr/>
          <p:nvPr/>
        </p:nvSpPr>
        <p:spPr>
          <a:xfrm rot="21240188">
            <a:off x="5057890" y="2287011"/>
            <a:ext cx="5092127" cy="3909504"/>
          </a:xfrm>
          <a:prstGeom prst="cloudCallout">
            <a:avLst>
              <a:gd name="adj1" fmla="val -78679"/>
              <a:gd name="adj2" fmla="val 324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38392">
            <a:off x="5452074" y="3069900"/>
            <a:ext cx="4298200" cy="21698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 thân em cần phấn đấu hoàn thiện điều gì? </a:t>
            </a:r>
            <a:endParaRPr lang="en-US" sz="45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70" y="980542"/>
            <a:ext cx="5268034" cy="1150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884854" y="1150855"/>
            <a:ext cx="738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Vấn đáp trực tiếp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" y="816766"/>
            <a:ext cx="11441372" cy="1150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378747" y="987079"/>
            <a:ext cx="9771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nội dung cần phấn đấu để hoàn thiện bản thân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2212" y="2076805"/>
            <a:ext cx="5517360" cy="893833"/>
            <a:chOff x="2899644" y="1733689"/>
            <a:chExt cx="8397619" cy="958491"/>
          </a:xfrm>
        </p:grpSpPr>
        <p:grpSp>
          <p:nvGrpSpPr>
            <p:cNvPr id="16" name="Group 15"/>
            <p:cNvGrpSpPr/>
            <p:nvPr/>
          </p:nvGrpSpPr>
          <p:grpSpPr>
            <a:xfrm>
              <a:off x="2899644" y="1733689"/>
              <a:ext cx="8397619" cy="958491"/>
              <a:chOff x="1273215" y="1250066"/>
              <a:chExt cx="10608198" cy="1145894"/>
            </a:xfrm>
            <a:solidFill>
              <a:srgbClr val="C5E0B4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Diamond 1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084968" y="1740727"/>
              <a:ext cx="7556573" cy="89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Tuân thủ quy định, kỉ luật trong học tập và cuộc sống</a:t>
              </a:r>
              <a:endParaRPr lang="vi-VN" sz="2400" b="1" dirty="0">
                <a:solidFill>
                  <a:srgbClr val="124057"/>
                </a:solidFill>
                <a:latin typeface="Times New Roman" pitchFamily="18" charset="0"/>
                <a:ea typeface="Fira Sans"/>
                <a:cs typeface="Times New Roman" pitchFamily="18" charset="0"/>
                <a:sym typeface="Fira San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6264483" y="2076808"/>
            <a:ext cx="5739149" cy="893834"/>
            <a:chOff x="2899644" y="2832492"/>
            <a:chExt cx="8397619" cy="958491"/>
          </a:xfrm>
        </p:grpSpPr>
        <p:grpSp>
          <p:nvGrpSpPr>
            <p:cNvPr id="21" name="Group 20"/>
            <p:cNvGrpSpPr/>
            <p:nvPr/>
          </p:nvGrpSpPr>
          <p:grpSpPr>
            <a:xfrm>
              <a:off x="2899644" y="2832492"/>
              <a:ext cx="8397619" cy="958491"/>
              <a:chOff x="1273215" y="1250066"/>
              <a:chExt cx="10608198" cy="114589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Diamond 2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84917" y="2876162"/>
              <a:ext cx="7605709" cy="89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Ứng xử văn minh, lịch sự với mọi người xung quanh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2213" y="3179846"/>
            <a:ext cx="5517360" cy="893832"/>
            <a:chOff x="2899644" y="3931295"/>
            <a:chExt cx="8397619" cy="958491"/>
          </a:xfrm>
        </p:grpSpPr>
        <p:grpSp>
          <p:nvGrpSpPr>
            <p:cNvPr id="26" name="Group 25"/>
            <p:cNvGrpSpPr/>
            <p:nvPr/>
          </p:nvGrpSpPr>
          <p:grpSpPr>
            <a:xfrm>
              <a:off x="2899644" y="3931295"/>
              <a:ext cx="8397619" cy="958491"/>
              <a:chOff x="1273215" y="1250066"/>
              <a:chExt cx="10608198" cy="114589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8" name="Rectangle 2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124100" y="3969648"/>
              <a:ext cx="7413576" cy="89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Hình thành thói quen rèn luyện sức khoẻ.</a:t>
              </a:r>
              <a:endParaRPr lang="vi-VN" sz="2400" b="1" dirty="0">
                <a:solidFill>
                  <a:srgbClr val="124057"/>
                </a:solidFill>
                <a:latin typeface="Times New Roman" pitchFamily="18" charset="0"/>
                <a:ea typeface="Fira Sans"/>
                <a:cs typeface="Times New Roman" pitchFamily="18" charset="0"/>
                <a:sym typeface="Fira San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6264483" y="3207289"/>
            <a:ext cx="5739149" cy="893833"/>
            <a:chOff x="2899644" y="5029794"/>
            <a:chExt cx="8397619" cy="958491"/>
          </a:xfrm>
        </p:grpSpPr>
        <p:grpSp>
          <p:nvGrpSpPr>
            <p:cNvPr id="31" name="Group 30"/>
            <p:cNvGrpSpPr/>
            <p:nvPr/>
          </p:nvGrpSpPr>
          <p:grpSpPr>
            <a:xfrm>
              <a:off x="2899644" y="5029794"/>
              <a:ext cx="8397619" cy="958491"/>
              <a:chOff x="1273215" y="1250066"/>
              <a:chExt cx="10608198" cy="114589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3" name="Rectangle 3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Diamond 3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084919" y="5034089"/>
              <a:ext cx="7605710" cy="89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Khám phá những điều mới mẻ từ cuộc sống xung quanh</a:t>
              </a:r>
              <a:endParaRPr lang="vi-VN" sz="2400" b="1" dirty="0">
                <a:solidFill>
                  <a:srgbClr val="124057"/>
                </a:solidFill>
                <a:latin typeface="Times New Roman" pitchFamily="18" charset="0"/>
                <a:ea typeface="Fira Sans"/>
                <a:cs typeface="Times New Roman" pitchFamily="18" charset="0"/>
                <a:sym typeface="Fira San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525333" y="4412848"/>
            <a:ext cx="11478298" cy="893834"/>
            <a:chOff x="2899644" y="2832492"/>
            <a:chExt cx="8397619" cy="958491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grpSp>
          <p:nvGrpSpPr>
            <p:cNvPr id="41" name="Group 40"/>
            <p:cNvGrpSpPr/>
            <p:nvPr/>
          </p:nvGrpSpPr>
          <p:grpSpPr>
            <a:xfrm>
              <a:off x="2899644" y="2832492"/>
              <a:ext cx="8397619" cy="958491"/>
              <a:chOff x="1273215" y="1250066"/>
              <a:chExt cx="10608198" cy="1145894"/>
            </a:xfrm>
            <a:grpFill/>
          </p:grpSpPr>
          <p:sp>
            <p:nvSpPr>
              <p:cNvPr id="43" name="Rectangle 42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Diamond 43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50485" y="3047705"/>
              <a:ext cx="7793224" cy="5280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26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Thể hiện trách nhiệm trong công việc ở nhà, ở trường và trong cộng đồng</a:t>
              </a:r>
              <a:endParaRPr lang="en-US" sz="2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2629" y="5579467"/>
            <a:ext cx="11478298" cy="893833"/>
            <a:chOff x="2899644" y="1733689"/>
            <a:chExt cx="8397619" cy="958491"/>
          </a:xfrm>
        </p:grpSpPr>
        <p:grpSp>
          <p:nvGrpSpPr>
            <p:cNvPr id="46" name="Group 45"/>
            <p:cNvGrpSpPr/>
            <p:nvPr/>
          </p:nvGrpSpPr>
          <p:grpSpPr>
            <a:xfrm>
              <a:off x="2899644" y="1733689"/>
              <a:ext cx="8397619" cy="958491"/>
              <a:chOff x="1273215" y="1250066"/>
              <a:chExt cx="10608198" cy="1145894"/>
            </a:xfrm>
            <a:solidFill>
              <a:srgbClr val="C5E0B4"/>
            </a:solidFill>
          </p:grpSpPr>
          <p:sp>
            <p:nvSpPr>
              <p:cNvPr id="48" name="Rectangle 47"/>
              <p:cNvSpPr/>
              <p:nvPr/>
            </p:nvSpPr>
            <p:spPr>
              <a:xfrm>
                <a:off x="1273215" y="1250066"/>
                <a:ext cx="10035251" cy="11458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Diamond 48"/>
              <p:cNvSpPr/>
              <p:nvPr/>
            </p:nvSpPr>
            <p:spPr>
              <a:xfrm>
                <a:off x="10735519" y="1250066"/>
                <a:ext cx="1145894" cy="1145894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906656" y="1945621"/>
              <a:ext cx="8370637" cy="51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500" b="1">
                  <a:solidFill>
                    <a:srgbClr val="124057"/>
                  </a:solidFill>
                  <a:latin typeface="Times New Roman" pitchFamily="18" charset="0"/>
                  <a:cs typeface="Times New Roman" pitchFamily="18" charset="0"/>
                </a:rPr>
                <a:t>Sắp xếp thời gian hợp lí, khoa học cho các nhiệm vụ học tập và các hoạt động khác</a:t>
              </a:r>
              <a:endParaRPr lang="vi-VN" sz="2500" b="1" dirty="0">
                <a:solidFill>
                  <a:srgbClr val="124057"/>
                </a:solidFill>
                <a:latin typeface="Times New Roman" pitchFamily="18" charset="0"/>
                <a:ea typeface="Fira Sans"/>
                <a:cs typeface="Times New Roman" pitchFamily="18" charset="0"/>
                <a:sym typeface="Fir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1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8"/>
          <a:stretch/>
        </p:blipFill>
        <p:spPr>
          <a:xfrm>
            <a:off x="585820" y="3322412"/>
            <a:ext cx="3449153" cy="23146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80176" y="1596571"/>
            <a:ext cx="3254797" cy="1683373"/>
          </a:xfrm>
          <a:prstGeom prst="roundRect">
            <a:avLst>
              <a:gd name="adj" fmla="val 30702"/>
            </a:avLst>
          </a:prstGeom>
          <a:solidFill>
            <a:srgbClr val="00B0F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12285" y="1509302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5842" y="1753564"/>
            <a:ext cx="68875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 vào gợi ý trong SGK, em hãy xác định những cách để phấn đấu hoàn thiện bản thân.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57854" y="1008033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Nhiệm vụ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87728" y="4172674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1285" y="4363210"/>
            <a:ext cx="68875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sẻ những điều mà em hài lòng và những điều chưa hài lòng về cách phấn đấu hoàn thiện bản thân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33297" y="3671405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18867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0"/>
            <a:ext cx="11887200" cy="11508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884854" y="170313"/>
            <a:ext cx="912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hững cách phấn đấu hoàn thiện bản thân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1603" y="2280611"/>
            <a:ext cx="2621697" cy="2614348"/>
            <a:chOff x="461676" y="1436293"/>
            <a:chExt cx="2958196" cy="2863649"/>
          </a:xfrm>
        </p:grpSpPr>
        <p:sp>
          <p:nvSpPr>
            <p:cNvPr id="11" name="Rectangle 10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35353" y="1729730"/>
                <a:ext cx="2622290" cy="783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921603" y="5149363"/>
            <a:ext cx="2621697" cy="1590741"/>
            <a:chOff x="461676" y="1436293"/>
            <a:chExt cx="2958196" cy="2863649"/>
          </a:xfrm>
        </p:grpSpPr>
        <p:sp>
          <p:nvSpPr>
            <p:cNvPr id="16" name="Rectangle 1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864359" y="2606278"/>
            <a:ext cx="25690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Phấn đấu không ngừng, luôn học hỏi và phát triển chính mình, vươn tới những mục tiêu lớn lao hơn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753587" y="2280611"/>
            <a:ext cx="2621697" cy="2614348"/>
            <a:chOff x="461676" y="1436293"/>
            <a:chExt cx="2958196" cy="2863649"/>
          </a:xfrm>
        </p:grpSpPr>
        <p:sp>
          <p:nvSpPr>
            <p:cNvPr id="22" name="Rectangle 21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DFDB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5353" y="1729730"/>
                <a:ext cx="2622290" cy="783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753587" y="5149363"/>
            <a:ext cx="2621697" cy="1590741"/>
            <a:chOff x="461676" y="1436293"/>
            <a:chExt cx="2958196" cy="2863649"/>
          </a:xfrm>
        </p:grpSpPr>
        <p:sp>
          <p:nvSpPr>
            <p:cNvPr id="27" name="Rectangle 26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DBB2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753588" y="2419653"/>
            <a:ext cx="24545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 lập và quyết đoán, đưa ra quyết định và thực hiện hành động đã dự định mà không chịu ảnh hưởng bởi người khác.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585571" y="2280611"/>
            <a:ext cx="2621697" cy="2614348"/>
            <a:chOff x="461676" y="1436293"/>
            <a:chExt cx="2958196" cy="2863649"/>
          </a:xfrm>
        </p:grpSpPr>
        <p:sp>
          <p:nvSpPr>
            <p:cNvPr id="35" name="Rectangle 34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35353" y="1729730"/>
                <a:ext cx="2622290" cy="783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6585571" y="5149363"/>
            <a:ext cx="2621697" cy="1590741"/>
            <a:chOff x="461676" y="1436293"/>
            <a:chExt cx="2958196" cy="2863649"/>
          </a:xfrm>
        </p:grpSpPr>
        <p:sp>
          <p:nvSpPr>
            <p:cNvPr id="40" name="Rectangle 39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30CFC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9417555" y="2280611"/>
            <a:ext cx="2621697" cy="2614348"/>
            <a:chOff x="461676" y="1436293"/>
            <a:chExt cx="2958196" cy="2863649"/>
          </a:xfrm>
        </p:grpSpPr>
        <p:sp>
          <p:nvSpPr>
            <p:cNvPr id="46" name="Rectangle 4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35353" y="1729730"/>
                <a:ext cx="2622290" cy="783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417555" y="5149363"/>
            <a:ext cx="2621697" cy="1590741"/>
            <a:chOff x="461676" y="1436293"/>
            <a:chExt cx="2958196" cy="2863649"/>
          </a:xfrm>
        </p:grpSpPr>
        <p:sp>
          <p:nvSpPr>
            <p:cNvPr id="51" name="Rectangle 50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9F790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9417555" y="2588930"/>
            <a:ext cx="24545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 nghĩ tích cực, lạc quan, tin tưởng vào suy nghĩ của mình, tập trung vào ưu điểm của bản thân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86899" y="5432070"/>
            <a:ext cx="2324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kiếm sự hỗ trợ từ bên ngoài (nếu cần).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80472" y="5276794"/>
            <a:ext cx="2324001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 định những thuận lợi và khó khăn cần khắc phục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564912" y="5312365"/>
            <a:ext cx="24781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mục tiêu lớn thành nhiều mục tiêu nhỏ để thực hiện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608627" y="5501684"/>
            <a:ext cx="21693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 kế hoạch thực hiện mục tiêu.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84906" y="1121148"/>
            <a:ext cx="5657978" cy="994255"/>
            <a:chOff x="535353" y="1436293"/>
            <a:chExt cx="2884519" cy="2863649"/>
          </a:xfrm>
        </p:grpSpPr>
        <p:sp>
          <p:nvSpPr>
            <p:cNvPr id="61" name="Rectangle 60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FDDFF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535353" y="1652317"/>
              <a:ext cx="2786293" cy="2647625"/>
              <a:chOff x="535353" y="1652317"/>
              <a:chExt cx="2786293" cy="2647625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52001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573492" y="1238085"/>
            <a:ext cx="5320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 xếp thứ tự ưu tiên và tập trung vào thứ tự ưu tiên cao nhất. 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flipH="1">
            <a:off x="6325106" y="1146147"/>
            <a:ext cx="5714143" cy="994255"/>
            <a:chOff x="535353" y="1436293"/>
            <a:chExt cx="2884519" cy="2863649"/>
          </a:xfrm>
        </p:grpSpPr>
        <p:sp>
          <p:nvSpPr>
            <p:cNvPr id="67" name="Rectangle 66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35353" y="1652317"/>
              <a:ext cx="2798969" cy="2647625"/>
              <a:chOff x="535353" y="1652317"/>
              <a:chExt cx="2798969" cy="264762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564677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6585571" y="1282469"/>
            <a:ext cx="5320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 định mục tiêu, xác định bản thân mình muốn gì và cần theo đuổi những gì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85571" y="2606278"/>
            <a:ext cx="24781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Kiên trì rèn luyện, vượt qua khó khăn, không nhụt chí cho đến khi mục tiêu thành hiện thực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55" grpId="0"/>
      <p:bldP spid="56" grpId="0"/>
      <p:bldP spid="57" grpId="0" animBg="1"/>
      <p:bldP spid="58" grpId="0"/>
      <p:bldP spid="59" grpId="0"/>
      <p:bldP spid="65" grpId="0"/>
      <p:bldP spid="72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46275" y="1268162"/>
            <a:ext cx="946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Nixie One"/>
              </a:rPr>
              <a:t>NHIỆM VỤ 2</a:t>
            </a:r>
          </a:p>
          <a:p>
            <a:pPr algn="ctr"/>
            <a:r>
              <a:rPr lang="vi-VN" sz="4000" b="1">
                <a:solidFill>
                  <a:srgbClr val="C00000"/>
                </a:solidFill>
                <a:latin typeface="Times New Roman" pitchFamily="18" charset="0"/>
                <a:ea typeface="Nixie One"/>
                <a:cs typeface="Times New Roman" pitchFamily="18" charset="0"/>
                <a:sym typeface="Nixie One"/>
              </a:rPr>
              <a:t>TÌM HIỂU VIỆC TUÂN THỦ NỘI QUY, QUY ĐỊNH TRONG NHÀ TRƯỜNG VÀ CỘNG ĐỒNG</a:t>
            </a:r>
            <a:endParaRPr lang="vi-VN" sz="4000" b="1" dirty="0">
              <a:solidFill>
                <a:srgbClr val="C0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4445" r="16932" b="5465"/>
          <a:stretch/>
        </p:blipFill>
        <p:spPr>
          <a:xfrm>
            <a:off x="7695224" y="4087144"/>
            <a:ext cx="3044507" cy="27431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23" y="4114840"/>
            <a:ext cx="3002508" cy="238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1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36"/>
          <p:cNvGrpSpPr>
            <a:grpSpLocks/>
          </p:cNvGrpSpPr>
          <p:nvPr/>
        </p:nvGrpSpPr>
        <p:grpSpPr bwMode="auto">
          <a:xfrm>
            <a:off x="996405" y="1145254"/>
            <a:ext cx="1408923" cy="4776681"/>
            <a:chOff x="1295400" y="2786058"/>
            <a:chExt cx="1753450" cy="1751017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00B0F0">
                  <a:alpha val="48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3600" b="1" dirty="0">
                  <a:solidFill>
                    <a:schemeClr val="bg1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3600" b="1" dirty="0">
                  <a:solidFill>
                    <a:schemeClr val="bg1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422930" y="3013363"/>
              <a:ext cx="1475415" cy="1199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zh-CN" sz="3500" b="1">
                  <a:solidFill>
                    <a:srgbClr val="FF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Hoạt động</a:t>
              </a:r>
            </a:p>
            <a:p>
              <a:pPr algn="ctr"/>
              <a:r>
                <a:rPr lang="en-US" altLang="zh-CN" sz="3500" b="1">
                  <a:solidFill>
                    <a:srgbClr val="FF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cá </a:t>
              </a:r>
            </a:p>
            <a:p>
              <a:pPr algn="ctr"/>
              <a:r>
                <a:rPr lang="en-US" altLang="zh-CN" sz="3500" b="1">
                  <a:solidFill>
                    <a:srgbClr val="FF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nhân</a:t>
              </a:r>
              <a:endParaRPr lang="zh-CN" altLang="en-US" sz="35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8639" y="2140856"/>
            <a:ext cx="2599418" cy="3055257"/>
          </a:xfrm>
          <a:prstGeom prst="rect">
            <a:avLst/>
          </a:prstGeom>
        </p:spPr>
      </p:pic>
      <p:pic>
        <p:nvPicPr>
          <p:cNvPr id="3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85868" y="843776"/>
            <a:ext cx="6483219" cy="5649416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78" y="1273160"/>
            <a:ext cx="1847397" cy="11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6557647" y="2450501"/>
            <a:ext cx="43396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>
                <a:solidFill>
                  <a:srgbClr val="002060"/>
                </a:solidFill>
                <a:latin typeface="+mj-lt"/>
                <a:cs typeface="Arial" pitchFamily="34" charset="0"/>
              </a:rPr>
              <a:t>Em hãy lựa chọn những việc em đã tuân thủ, hoặc chưa tuân thủ nội quy, quy định của nhà trường và cộng đồng</a:t>
            </a:r>
            <a:r>
              <a:rPr lang="en-US" sz="3200" b="1" i="1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bảng dưới đây</a:t>
            </a:r>
          </a:p>
        </p:txBody>
      </p:sp>
    </p:spTree>
    <p:extLst>
      <p:ext uri="{BB962C8B-B14F-4D97-AF65-F5344CB8AC3E}">
        <p14:creationId xmlns:p14="http://schemas.microsoft.com/office/powerpoint/2010/main" val="25433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VÒNG QUAY MAY MẮN&amp;quot;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8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931</Words>
  <Application>Microsoft Office PowerPoint</Application>
  <PresentationFormat>Màn hình rộng</PresentationFormat>
  <Paragraphs>91</Paragraphs>
  <Slides>19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4" baseType="lpstr">
      <vt:lpstr>Calibri Light</vt:lpstr>
      <vt:lpstr>Arial</vt:lpstr>
      <vt:lpstr>Calibri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Tuyến Võ</cp:lastModifiedBy>
  <cp:revision>400</cp:revision>
  <dcterms:created xsi:type="dcterms:W3CDTF">2018-05-10T00:06:18Z</dcterms:created>
  <dcterms:modified xsi:type="dcterms:W3CDTF">2024-10-14T08:45:31Z</dcterms:modified>
</cp:coreProperties>
</file>